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7" r:id="rId2"/>
    <p:sldId id="297" r:id="rId3"/>
    <p:sldId id="299" r:id="rId4"/>
    <p:sldId id="312" r:id="rId5"/>
    <p:sldId id="305" r:id="rId6"/>
    <p:sldId id="281" r:id="rId7"/>
    <p:sldId id="314" r:id="rId8"/>
    <p:sldId id="315" r:id="rId9"/>
    <p:sldId id="323" r:id="rId10"/>
    <p:sldId id="308" r:id="rId11"/>
    <p:sldId id="321" r:id="rId12"/>
    <p:sldId id="324" r:id="rId13"/>
    <p:sldId id="310" r:id="rId14"/>
    <p:sldId id="309" r:id="rId15"/>
    <p:sldId id="318" r:id="rId16"/>
    <p:sldId id="319" r:id="rId17"/>
    <p:sldId id="320" r:id="rId18"/>
    <p:sldId id="274" r:id="rId19"/>
    <p:sldId id="316" r:id="rId20"/>
    <p:sldId id="304" r:id="rId21"/>
    <p:sldId id="289" r:id="rId22"/>
    <p:sldId id="286" r:id="rId23"/>
    <p:sldId id="306" r:id="rId24"/>
    <p:sldId id="311" r:id="rId25"/>
    <p:sldId id="302" r:id="rId26"/>
    <p:sldId id="303" r:id="rId27"/>
    <p:sldId id="317" r:id="rId28"/>
    <p:sldId id="301" r:id="rId29"/>
    <p:sldId id="295" r:id="rId30"/>
    <p:sldId id="322" r:id="rId31"/>
    <p:sldId id="273" r:id="rId32"/>
    <p:sldId id="275" r:id="rId33"/>
    <p:sldId id="282" r:id="rId34"/>
    <p:sldId id="283" r:id="rId35"/>
  </p:sldIdLst>
  <p:sldSz cx="9144000" cy="6858000" type="screen4x3"/>
  <p:notesSz cx="6797675" cy="9926638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8D65D2"/>
    <a:srgbClr val="62A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3" autoAdjust="0"/>
    <p:restoredTop sz="91862" autoAdjust="0"/>
  </p:normalViewPr>
  <p:slideViewPr>
    <p:cSldViewPr snapToGrid="0">
      <p:cViewPr>
        <p:scale>
          <a:sx n="100" d="100"/>
          <a:sy n="100" d="100"/>
        </p:scale>
        <p:origin x="-1224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1C36C5DE-6FC6-4F6A-8595-7139091102A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3539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31E89EDB-AD1D-4C76-979C-B76314BEF72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576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1. Title Slide: I'm going to talk about recent progress in how to globally optimize traffic signals using MILPS.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49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Fixed </a:t>
            </a:r>
            <a:r>
              <a:rPr lang="en-US" dirty="0"/>
              <a:t>plan: </a:t>
            </a:r>
            <a:endParaRPr lang="en-US" dirty="0" smtClean="0"/>
          </a:p>
          <a:p>
            <a:r>
              <a:rPr lang="en-US" dirty="0" smtClean="0"/>
              <a:t>- not </a:t>
            </a:r>
            <a:r>
              <a:rPr lang="en-US" dirty="0"/>
              <a:t>adaptive to changes in </a:t>
            </a:r>
            <a:r>
              <a:rPr lang="en-US" dirty="0" smtClean="0"/>
              <a:t>traffic</a:t>
            </a:r>
            <a:endParaRPr lang="en-US" baseline="0" dirty="0" smtClean="0"/>
          </a:p>
          <a:p>
            <a:r>
              <a:rPr lang="en-US" baseline="0" dirty="0" smtClean="0"/>
              <a:t>- fixed objective: worst case or average,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dirty="0"/>
          </a:p>
          <a:p>
            <a:r>
              <a:rPr lang="en-US" dirty="0"/>
              <a:t>Adaptive:</a:t>
            </a:r>
          </a:p>
          <a:p>
            <a:r>
              <a:rPr lang="en-US" dirty="0" smtClean="0"/>
              <a:t>- old </a:t>
            </a:r>
            <a:r>
              <a:rPr lang="en-US" dirty="0"/>
              <a:t>- from 1960'</a:t>
            </a:r>
            <a:r>
              <a:rPr lang="en-US" dirty="0" smtClean="0"/>
              <a:t>s</a:t>
            </a:r>
          </a:p>
          <a:p>
            <a:r>
              <a:rPr lang="en-US" dirty="0" smtClean="0"/>
              <a:t>- reactive </a:t>
            </a:r>
            <a:r>
              <a:rPr lang="en-US" dirty="0"/>
              <a:t>rather than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3. Fixed-time: in practice, different plans for different times of day + actuation.</a:t>
            </a:r>
            <a:endParaRPr lang="en-AU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low-rt-panel-noti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484313"/>
            <a:ext cx="54006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nicta_panel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29972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9872" y="1988840"/>
            <a:ext cx="3600400" cy="1872208"/>
          </a:xfrm>
        </p:spPr>
        <p:txBody>
          <a:bodyPr/>
          <a:lstStyle>
            <a:lvl1pPr algn="ctr">
              <a:defRPr lang="en-US" sz="4000" kern="1200" dirty="0">
                <a:solidFill>
                  <a:srgbClr val="62AC1E"/>
                </a:solidFill>
                <a:latin typeface="Franklin Gothic Demi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72" y="3861048"/>
            <a:ext cx="3600400" cy="72008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NICTA Partner plate 2014.jpe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85184"/>
            <a:ext cx="8172400" cy="13632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89000" y="6547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4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56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623300" y="6629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7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96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35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856" y="260648"/>
            <a:ext cx="82296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468313" y="6308725"/>
            <a:ext cx="3382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95288" y="6453188"/>
            <a:ext cx="23145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AU" sz="1000" dirty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NICTA Copyright </a:t>
            </a:r>
            <a:r>
              <a:rPr lang="en-AU" sz="1000" dirty="0" smtClean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2016</a:t>
            </a:r>
            <a:endParaRPr lang="en-AU" sz="1000" dirty="0">
              <a:solidFill>
                <a:srgbClr val="DDDDDD"/>
              </a:solidFill>
              <a:latin typeface="Franklin Gothic Demi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460432" y="64531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FB374FB-D07A-DA4C-8610-9E69743179EF}" type="slidenum">
              <a:rPr lang="en-US" sz="1000" kern="1200" smtClean="0">
                <a:solidFill>
                  <a:srgbClr val="DDDDDD"/>
                </a:solidFill>
                <a:latin typeface="Franklin Gothic Demi" charset="0"/>
                <a:ea typeface="ＭＳ Ｐゴシック" charset="0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kern="1200" dirty="0">
              <a:solidFill>
                <a:srgbClr val="DDDDDD"/>
              </a:solidFill>
              <a:latin typeface="Franklin Gothic Demi" charset="0"/>
              <a:ea typeface="ＭＳ Ｐゴシック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62AC1E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8D65D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emf"/><Relationship Id="rId12" Type="http://schemas.openxmlformats.org/officeDocument/2006/relationships/image" Target="../media/image47.emf"/><Relationship Id="rId13" Type="http://schemas.openxmlformats.org/officeDocument/2006/relationships/image" Target="../media/image48.emf"/><Relationship Id="rId14" Type="http://schemas.openxmlformats.org/officeDocument/2006/relationships/image" Target="../media/image49.emf"/><Relationship Id="rId1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9" Type="http://schemas.openxmlformats.org/officeDocument/2006/relationships/image" Target="../media/image44.emf"/><Relationship Id="rId10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15616" y="548680"/>
            <a:ext cx="6840760" cy="108012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62AC1E"/>
                </a:solidFill>
              </a:rPr>
              <a:t>A Non-homogeneous Time Mixed Integer LP Formulation for Traffic Signal Control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59632" y="5157192"/>
            <a:ext cx="6696744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solidFill>
                  <a:srgbClr val="62AC1E"/>
                </a:solidFill>
              </a:rPr>
              <a:t>Iain </a:t>
            </a:r>
            <a:r>
              <a:rPr lang="en-US" sz="1800" dirty="0" smtClean="0">
                <a:solidFill>
                  <a:srgbClr val="62AC1E"/>
                </a:solidFill>
              </a:rPr>
              <a:t>Guilliard</a:t>
            </a:r>
            <a:r>
              <a:rPr lang="en-US" sz="1800" dirty="0" smtClean="0">
                <a:solidFill>
                  <a:srgbClr val="62AC1E"/>
                </a:solidFill>
              </a:rPr>
              <a:t>, </a:t>
            </a:r>
            <a:r>
              <a:rPr lang="en-US" sz="1800" dirty="0" smtClean="0">
                <a:solidFill>
                  <a:srgbClr val="62AC1E"/>
                </a:solidFill>
              </a:rPr>
              <a:t>Scott </a:t>
            </a:r>
            <a:r>
              <a:rPr lang="en-US" sz="1800" dirty="0" err="1" smtClean="0">
                <a:solidFill>
                  <a:srgbClr val="62AC1E"/>
                </a:solidFill>
              </a:rPr>
              <a:t>Sanner</a:t>
            </a:r>
            <a:r>
              <a:rPr lang="en-US" sz="1800" dirty="0">
                <a:solidFill>
                  <a:srgbClr val="62AC1E"/>
                </a:solidFill>
              </a:rPr>
              <a:t>,</a:t>
            </a:r>
            <a:r>
              <a:rPr lang="en-US" sz="1800" dirty="0" smtClean="0">
                <a:solidFill>
                  <a:srgbClr val="62AC1E"/>
                </a:solidFill>
              </a:rPr>
              <a:t> </a:t>
            </a:r>
            <a:r>
              <a:rPr lang="en-US" sz="1800" dirty="0" smtClean="0">
                <a:solidFill>
                  <a:srgbClr val="62AC1E"/>
                </a:solidFill>
              </a:rPr>
              <a:t>Felipe </a:t>
            </a:r>
            <a:r>
              <a:rPr lang="en-US" sz="1800" dirty="0" err="1" smtClean="0">
                <a:solidFill>
                  <a:srgbClr val="62AC1E"/>
                </a:solidFill>
              </a:rPr>
              <a:t>Trevizan</a:t>
            </a:r>
            <a:r>
              <a:rPr lang="en-US" sz="1800" dirty="0" smtClean="0">
                <a:solidFill>
                  <a:srgbClr val="62AC1E"/>
                </a:solidFill>
              </a:rPr>
              <a:t>, Brian Williams</a:t>
            </a:r>
            <a:endParaRPr lang="en-US" sz="1800" dirty="0">
              <a:solidFill>
                <a:srgbClr val="62AC1E"/>
              </a:solidFill>
            </a:endParaRPr>
          </a:p>
        </p:txBody>
      </p:sp>
      <p:pic>
        <p:nvPicPr>
          <p:cNvPr id="5" name="Picture 4" descr="grid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768751" cy="32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5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</a:t>
            </a:r>
            <a:r>
              <a:rPr lang="en-US" dirty="0" smtClean="0"/>
              <a:t>Variables and Parameters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5" idx="0"/>
            <a:endCxn id="7" idx="1"/>
          </p:cNvCxnSpPr>
          <p:nvPr/>
        </p:nvCxnSpPr>
        <p:spPr>
          <a:xfrm>
            <a:off x="6084168" y="3861048"/>
            <a:ext cx="93610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436096" y="3717032"/>
            <a:ext cx="576064" cy="288032"/>
            <a:chOff x="2771800" y="2564904"/>
            <a:chExt cx="576064" cy="288032"/>
          </a:xfrm>
        </p:grpSpPr>
        <p:sp>
          <p:nvSpPr>
            <p:cNvPr id="21" name="Oval 20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8" name="Oval 2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36096" y="3356992"/>
            <a:ext cx="576064" cy="288032"/>
            <a:chOff x="2771800" y="2564904"/>
            <a:chExt cx="576064" cy="288032"/>
          </a:xfrm>
        </p:grpSpPr>
        <p:sp>
          <p:nvSpPr>
            <p:cNvPr id="33" name="Oval 3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36096" y="2996952"/>
            <a:ext cx="576064" cy="288032"/>
            <a:chOff x="2771800" y="2564904"/>
            <a:chExt cx="576064" cy="288032"/>
          </a:xfrm>
        </p:grpSpPr>
        <p:sp>
          <p:nvSpPr>
            <p:cNvPr id="38" name="Oval 3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436096" y="2636912"/>
            <a:ext cx="576064" cy="288032"/>
            <a:chOff x="2771800" y="2564904"/>
            <a:chExt cx="576064" cy="288032"/>
          </a:xfrm>
        </p:grpSpPr>
        <p:sp>
          <p:nvSpPr>
            <p:cNvPr id="43" name="Oval 4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6096" y="2276872"/>
            <a:ext cx="576064" cy="288032"/>
            <a:chOff x="2771800" y="2564904"/>
            <a:chExt cx="576064" cy="288032"/>
          </a:xfrm>
        </p:grpSpPr>
        <p:sp>
          <p:nvSpPr>
            <p:cNvPr id="48" name="Oval 4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 rot="5400000">
            <a:off x="4283968" y="2276872"/>
            <a:ext cx="2880320" cy="720080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1196752"/>
            <a:ext cx="297323" cy="288032"/>
          </a:xfrm>
          <a:prstGeom prst="rect">
            <a:avLst/>
          </a:prstGeom>
        </p:spPr>
      </p:pic>
      <p:cxnSp>
        <p:nvCxnSpPr>
          <p:cNvPr id="63" name="Elbow Connector 62"/>
          <p:cNvCxnSpPr/>
          <p:nvPr/>
        </p:nvCxnSpPr>
        <p:spPr>
          <a:xfrm flipV="1">
            <a:off x="2627784" y="2060848"/>
            <a:ext cx="3024336" cy="1830397"/>
          </a:xfrm>
          <a:prstGeom prst="bentConnector3">
            <a:avLst>
              <a:gd name="adj1" fmla="val 84014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70" name="Elbow Connector 69"/>
          <p:cNvCxnSpPr>
            <a:endCxn id="24" idx="3"/>
          </p:cNvCxnSpPr>
          <p:nvPr/>
        </p:nvCxnSpPr>
        <p:spPr>
          <a:xfrm rot="16200000" flipH="1">
            <a:off x="5004048" y="2852936"/>
            <a:ext cx="1728192" cy="288032"/>
          </a:xfrm>
          <a:prstGeom prst="bentConnector4">
            <a:avLst>
              <a:gd name="adj1" fmla="val 47917"/>
              <a:gd name="adj2" fmla="val 2997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89" name="Straight Arrow Connector 88"/>
          <p:cNvCxnSpPr>
            <a:stCxn id="7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740400" y="1133253"/>
            <a:ext cx="36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644008" y="29941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95936" y="29941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47864" y="29941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99792" y="29941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051720" y="29941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 rot="5400000">
            <a:off x="2987823" y="1049900"/>
            <a:ext cx="432047" cy="4176464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2996952"/>
            <a:ext cx="297323" cy="288032"/>
          </a:xfrm>
          <a:prstGeom prst="rect">
            <a:avLst/>
          </a:prstGeom>
        </p:spPr>
      </p:pic>
      <p:cxnSp>
        <p:nvCxnSpPr>
          <p:cNvPr id="50" name="Elbow Connector 49"/>
          <p:cNvCxnSpPr/>
          <p:nvPr/>
        </p:nvCxnSpPr>
        <p:spPr>
          <a:xfrm rot="10800000">
            <a:off x="1691680" y="3482421"/>
            <a:ext cx="1008112" cy="378626"/>
          </a:xfrm>
          <a:prstGeom prst="bentConnector3">
            <a:avLst>
              <a:gd name="adj1" fmla="val -270824"/>
            </a:avLst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52" name="Elbow Connector 51"/>
          <p:cNvCxnSpPr/>
          <p:nvPr/>
        </p:nvCxnSpPr>
        <p:spPr>
          <a:xfrm>
            <a:off x="2135560" y="3132584"/>
            <a:ext cx="3732584" cy="719956"/>
          </a:xfrm>
          <a:prstGeom prst="bentConnector3">
            <a:avLst>
              <a:gd name="adj1" fmla="val 92191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55440" y="2852936"/>
            <a:ext cx="81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  <a:effectLst/>
              </a:rPr>
              <a:t>FIFO</a:t>
            </a:r>
            <a:endParaRPr lang="en-US" sz="1600" dirty="0">
              <a:solidFill>
                <a:srgbClr val="0000FF"/>
              </a:solidFill>
              <a:effectLst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4" name="Elbow Connector 63"/>
          <p:cNvCxnSpPr/>
          <p:nvPr/>
        </p:nvCxnSpPr>
        <p:spPr>
          <a:xfrm flipV="1">
            <a:off x="1691680" y="3138133"/>
            <a:ext cx="360040" cy="332677"/>
          </a:xfrm>
          <a:prstGeom prst="bentConnector3">
            <a:avLst>
              <a:gd name="adj1" fmla="val -1735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130813" y="2636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6688" y="2276872"/>
            <a:ext cx="373578" cy="3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16" y="3695452"/>
            <a:ext cx="297323" cy="2880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7390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202808" y="36926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543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54736" y="36926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6664" y="36926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258592" y="36926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610520" y="36926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2076996" y="3861048"/>
            <a:ext cx="488404" cy="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1115616" y="4360912"/>
            <a:ext cx="47390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1130813" y="3322712"/>
            <a:ext cx="4736587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6688" y="2962672"/>
            <a:ext cx="373578" cy="3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2471068" y="5157192"/>
            <a:ext cx="602332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236296" y="1599208"/>
            <a:ext cx="288032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- Dynamics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35696" y="1772816"/>
            <a:ext cx="52978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55776" y="1844824"/>
            <a:ext cx="576064" cy="288032"/>
            <a:chOff x="2771800" y="2564904"/>
            <a:chExt cx="576064" cy="288032"/>
          </a:xfrm>
        </p:grpSpPr>
        <p:sp>
          <p:nvSpPr>
            <p:cNvPr id="6" name="Oval 5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1844824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516216" y="1844824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96136" y="1844824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4048" y="1844824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835695" y="4149080"/>
            <a:ext cx="5526397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35696" y="3140968"/>
            <a:ext cx="530170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35696" y="4149080"/>
            <a:ext cx="1800200" cy="432048"/>
          </a:xfrm>
          <a:prstGeom prst="rect">
            <a:avLst/>
          </a:prstGeom>
          <a:solidFill>
            <a:srgbClr val="62AC1E">
              <a:alpha val="45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635896" y="4149080"/>
            <a:ext cx="180020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436096" y="4149080"/>
            <a:ext cx="1944216" cy="432048"/>
          </a:xfrm>
          <a:prstGeom prst="rect">
            <a:avLst/>
          </a:prstGeom>
          <a:solidFill>
            <a:srgbClr val="62AC1E">
              <a:alpha val="8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04048" y="3140968"/>
            <a:ext cx="2133352" cy="432048"/>
          </a:xfrm>
          <a:prstGeom prst="rect">
            <a:avLst/>
          </a:prstGeom>
          <a:solidFill>
            <a:srgbClr val="62AC1E">
              <a:alpha val="7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52700" y="3140968"/>
            <a:ext cx="1435100" cy="432048"/>
          </a:xfrm>
          <a:prstGeom prst="rect">
            <a:avLst/>
          </a:prstGeom>
          <a:solidFill>
            <a:srgbClr val="62AC1E">
              <a:alpha val="3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64088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707904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835696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55576" y="4043288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 </a:t>
            </a:r>
          </a:p>
          <a:p>
            <a:r>
              <a:rPr lang="en-US" dirty="0" smtClean="0"/>
              <a:t>3 cells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835696" y="5157192"/>
            <a:ext cx="554461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35696" y="5157192"/>
            <a:ext cx="64080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648596" y="5157192"/>
            <a:ext cx="593204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431780" y="5157192"/>
            <a:ext cx="648072" cy="432048"/>
          </a:xfrm>
          <a:prstGeom prst="rect">
            <a:avLst/>
          </a:prstGeom>
          <a:solidFill>
            <a:srgbClr val="62AC1E">
              <a:alpha val="5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059832" y="51571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483768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83569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072532" y="5157192"/>
            <a:ext cx="576064" cy="432048"/>
          </a:xfrm>
          <a:prstGeom prst="rect">
            <a:avLst/>
          </a:prstGeom>
          <a:solidFill>
            <a:srgbClr val="62AC1E">
              <a:alpha val="2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237360" y="5157192"/>
            <a:ext cx="57606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817616" y="5157192"/>
            <a:ext cx="60578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79852" y="5157192"/>
            <a:ext cx="648072" cy="432048"/>
          </a:xfrm>
          <a:prstGeom prst="rect">
            <a:avLst/>
          </a:prstGeom>
          <a:solidFill>
            <a:srgbClr val="62AC1E">
              <a:alpha val="72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723732" y="5157192"/>
            <a:ext cx="648072" cy="432048"/>
          </a:xfrm>
          <a:prstGeom prst="rect">
            <a:avLst/>
          </a:prstGeom>
          <a:solidFill>
            <a:srgbClr val="62AC1E">
              <a:alpha val="9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827584" y="31409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55576" y="50428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</a:t>
            </a:r>
          </a:p>
          <a:p>
            <a:r>
              <a:rPr lang="en-US" dirty="0" smtClean="0"/>
              <a:t>9 cells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635896" y="51571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4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21196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6681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34288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00365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66023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9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27584" y="1527200"/>
            <a:ext cx="86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</a:t>
            </a:r>
          </a:p>
          <a:p>
            <a:r>
              <a:rPr lang="en-US" dirty="0"/>
              <a:t>t</a:t>
            </a:r>
            <a:r>
              <a:rPr lang="en-US" dirty="0" smtClean="0"/>
              <a:t>raffic state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7308304" y="16712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308304" y="1887240"/>
            <a:ext cx="144016" cy="144016"/>
          </a:xfrm>
          <a:prstGeom prst="ellipse">
            <a:avLst/>
          </a:prstGeom>
          <a:solidFill>
            <a:srgbClr val="FFFF00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08304" y="2103264"/>
            <a:ext cx="144016" cy="144016"/>
          </a:xfrm>
          <a:prstGeom prst="ellipse">
            <a:avLst/>
          </a:prstGeom>
          <a:solidFill>
            <a:srgbClr val="62AC1E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801392" y="24842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</a:t>
            </a:r>
            <a:r>
              <a:rPr lang="en-US" sz="1600" i="1" dirty="0" smtClean="0"/>
              <a:t>latoon</a:t>
            </a:r>
            <a:endParaRPr lang="en-US" sz="1600" i="1" dirty="0"/>
          </a:p>
        </p:txBody>
      </p:sp>
      <p:sp>
        <p:nvSpPr>
          <p:cNvPr id="89" name="Rectangle 88"/>
          <p:cNvSpPr/>
          <p:nvPr/>
        </p:nvSpPr>
        <p:spPr>
          <a:xfrm>
            <a:off x="5436096" y="2492896"/>
            <a:ext cx="1465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queue at light</a:t>
            </a:r>
            <a:endParaRPr lang="en-US" sz="1600" i="1" dirty="0"/>
          </a:p>
        </p:txBody>
      </p:sp>
      <p:sp>
        <p:nvSpPr>
          <p:cNvPr id="90" name="Right Brace 89"/>
          <p:cNvSpPr/>
          <p:nvPr/>
        </p:nvSpPr>
        <p:spPr>
          <a:xfrm rot="5400000">
            <a:off x="3122352" y="1665548"/>
            <a:ext cx="333896" cy="13970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4042544" y="1988840"/>
            <a:ext cx="216024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178176" y="173903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</a:t>
            </a:r>
            <a:endParaRPr lang="en-US" i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96" name="Right Brace 95"/>
          <p:cNvSpPr/>
          <p:nvPr/>
        </p:nvSpPr>
        <p:spPr>
          <a:xfrm rot="5400000">
            <a:off x="5922702" y="1290898"/>
            <a:ext cx="295796" cy="21082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3995936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564284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13888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00404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17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– Non-homogeneous time steps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  <a:ln w="28575" cmpd="sng"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11960" y="2132856"/>
            <a:ext cx="28803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117943">
            <a:off x="4267625" y="3048669"/>
            <a:ext cx="755831" cy="224646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6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90616" y="3789040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90616" y="2996952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02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20072" y="4644628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1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34100" y="2899544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/>
          <p:cNvSpPr/>
          <p:nvPr/>
        </p:nvSpPr>
        <p:spPr>
          <a:xfrm>
            <a:off x="6325592" y="3302000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6338292" y="4166096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92412" y="2997200"/>
            <a:ext cx="153888" cy="82994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801788" y="4254500"/>
            <a:ext cx="128612" cy="74597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2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227687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924944"/>
            <a:ext cx="0" cy="576064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71703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509120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70300" y="4581128"/>
            <a:ext cx="70442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3300" y="3789040"/>
            <a:ext cx="7135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88000" y="2924944"/>
            <a:ext cx="730944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84900" y="2276872"/>
            <a:ext cx="71010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12160" y="4941168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292080" y="5085184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283968" y="5229200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87824" y="5229200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511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Example: with optimized control</a:t>
            </a:r>
            <a:endParaRPr lang="en-US" dirty="0"/>
          </a:p>
        </p:txBody>
      </p:sp>
      <p:pic>
        <p:nvPicPr>
          <p:cNvPr id="5" name="Picture 4" descr="output_op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80728"/>
            <a:ext cx="7776864" cy="5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8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5" descr="traffic-ja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7900"/>
            <a:ext cx="83058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32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</a:t>
            </a:r>
            <a:r>
              <a:rPr lang="en-US" dirty="0" smtClean="0"/>
              <a:t> Delay Map, fixed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ptimized</a:t>
            </a:r>
            <a:endParaRPr lang="en-US" dirty="0"/>
          </a:p>
        </p:txBody>
      </p:sp>
      <p:pic>
        <p:nvPicPr>
          <p:cNvPr id="7" name="Content Placeholder 6" descr="Canberra_heat_map_fixed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4" t="2743" r="15741" b="2743"/>
          <a:stretch/>
        </p:blipFill>
        <p:spPr>
          <a:xfrm>
            <a:off x="1331640" y="1844776"/>
            <a:ext cx="2930047" cy="4536205"/>
          </a:xfrm>
        </p:spPr>
      </p:pic>
      <p:pic>
        <p:nvPicPr>
          <p:cNvPr id="8" name="Picture 7" descr="Canberra_heat_map_op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t="3277" r="17870" b="3413"/>
          <a:stretch/>
        </p:blipFill>
        <p:spPr>
          <a:xfrm>
            <a:off x="5292080" y="1844824"/>
            <a:ext cx="2851137" cy="45365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752" y="14127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68144" y="14127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 Optimized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7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- Networks</a:t>
            </a:r>
            <a:endParaRPr lang="en-US" dirty="0"/>
          </a:p>
        </p:txBody>
      </p:sp>
      <p:pic>
        <p:nvPicPr>
          <p:cNvPr id="5" name="Content Placeholder 4" descr="TRB_demand_pl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>
          <a:xfrm>
            <a:off x="4716016" y="3861048"/>
            <a:ext cx="4649068" cy="2663949"/>
          </a:xfrm>
        </p:spPr>
      </p:pic>
      <p:pic>
        <p:nvPicPr>
          <p:cNvPr id="4" name="Picture 3" descr="TRB_networ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5184576" cy="4145034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8479482" y="46743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688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563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25082" y="3569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2482" y="2426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5082" y="28328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5082" y="207719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31432" y="13850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29250" y="5365750"/>
            <a:ext cx="150495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927850" y="4559300"/>
            <a:ext cx="38100" cy="8191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978650" y="4546600"/>
            <a:ext cx="5080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650" y="4546600"/>
            <a:ext cx="127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518400" y="5365750"/>
            <a:ext cx="2286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53350" y="5365750"/>
            <a:ext cx="254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70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156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8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Convergence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6136" y="43651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Homogeneous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8" y="436510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2AC1E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62AC1E"/>
                </a:solidFill>
              </a:rPr>
              <a:t>Homogeneous</a:t>
            </a:r>
            <a:endParaRPr lang="en-US" dirty="0">
              <a:solidFill>
                <a:srgbClr val="62AC1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3808" y="479715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Homogeneous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2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Quality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987428" y="1988840"/>
            <a:ext cx="0" cy="41044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84764" y="2492896"/>
            <a:ext cx="0" cy="35283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2824" r="51581" b="5563"/>
          <a:stretch/>
        </p:blipFill>
        <p:spPr>
          <a:xfrm>
            <a:off x="3267348" y="2708920"/>
            <a:ext cx="1451788" cy="2036564"/>
          </a:xfrm>
          <a:prstGeom prst="rect">
            <a:avLst/>
          </a:prstGeom>
        </p:spPr>
      </p:pic>
      <p:pic>
        <p:nvPicPr>
          <p:cNvPr id="15" name="Picture 14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0" t="2824" r="13752" b="4879"/>
          <a:stretch/>
        </p:blipFill>
        <p:spPr>
          <a:xfrm>
            <a:off x="6164684" y="2708920"/>
            <a:ext cx="1476308" cy="2100064"/>
          </a:xfrm>
          <a:prstGeom prst="rect">
            <a:avLst/>
          </a:prstGeom>
        </p:spPr>
      </p:pic>
      <p:pic>
        <p:nvPicPr>
          <p:cNvPr id="16" name="Picture 15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7" t="1552" r="511"/>
          <a:stretch/>
        </p:blipFill>
        <p:spPr>
          <a:xfrm>
            <a:off x="7892876" y="2681734"/>
            <a:ext cx="516666" cy="2260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29240" y="2726184"/>
            <a:ext cx="29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3424064" y="3645024"/>
            <a:ext cx="216024" cy="103696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94212" y="3958084"/>
            <a:ext cx="216024" cy="7112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45062" y="3964434"/>
            <a:ext cx="216024" cy="7112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19664" y="3932684"/>
            <a:ext cx="216024" cy="790302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96162" y="3989834"/>
            <a:ext cx="216024" cy="7493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66062" y="4046984"/>
            <a:ext cx="216024" cy="6604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65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5256237"/>
          </a:xfrm>
        </p:spPr>
        <p:txBody>
          <a:bodyPr/>
          <a:lstStyle/>
          <a:p>
            <a:r>
              <a:rPr lang="en-US" dirty="0" smtClean="0"/>
              <a:t>Presented </a:t>
            </a:r>
            <a:r>
              <a:rPr lang="en-US" dirty="0" smtClean="0"/>
              <a:t>Queue Transmission Model (QTM)</a:t>
            </a:r>
          </a:p>
          <a:p>
            <a:pPr lvl="1"/>
            <a:r>
              <a:rPr lang="en-US" dirty="0"/>
              <a:t>Globally optimal</a:t>
            </a:r>
          </a:p>
          <a:p>
            <a:pPr lvl="1"/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Scales to many </a:t>
            </a:r>
            <a:r>
              <a:rPr lang="en-US" dirty="0" smtClean="0"/>
              <a:t>intersections</a:t>
            </a:r>
          </a:p>
          <a:p>
            <a:r>
              <a:rPr lang="en-US" dirty="0"/>
              <a:t>Main insight: non-homogenous time discretization</a:t>
            </a:r>
          </a:p>
          <a:p>
            <a:r>
              <a:rPr lang="en-US" dirty="0" smtClean="0"/>
              <a:t>Compared to homogeneous solution:</a:t>
            </a:r>
          </a:p>
          <a:p>
            <a:pPr lvl="1"/>
            <a:r>
              <a:rPr lang="en-US" dirty="0" smtClean="0"/>
              <a:t>Faster convergence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or better solution quality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789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256237"/>
          </a:xfrm>
        </p:spPr>
        <p:txBody>
          <a:bodyPr/>
          <a:lstStyle/>
          <a:p>
            <a:r>
              <a:rPr lang="en-US" dirty="0" smtClean="0"/>
              <a:t>Close </a:t>
            </a:r>
            <a:r>
              <a:rPr lang="en-US" dirty="0"/>
              <a:t>the loop</a:t>
            </a:r>
          </a:p>
          <a:p>
            <a:r>
              <a:rPr lang="en-US" dirty="0"/>
              <a:t>Learn parameters from data</a:t>
            </a:r>
          </a:p>
          <a:p>
            <a:r>
              <a:rPr lang="en-US" dirty="0"/>
              <a:t>Add Extensions:</a:t>
            </a:r>
          </a:p>
          <a:p>
            <a:pPr lvl="1"/>
            <a:r>
              <a:rPr lang="en-US" dirty="0"/>
              <a:t>Light rail</a:t>
            </a:r>
          </a:p>
          <a:p>
            <a:pPr lvl="1"/>
            <a:r>
              <a:rPr lang="en-US" dirty="0"/>
              <a:t>Uncontrolled intersections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Code on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400050" lvl="1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iainguilliard</a:t>
            </a:r>
            <a:r>
              <a:rPr lang="en-US" dirty="0" smtClean="0"/>
              <a:t>/</a:t>
            </a:r>
            <a:r>
              <a:rPr lang="en-US" dirty="0" err="1" smtClean="0"/>
              <a:t>QTM_Traffic_Model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362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utput_op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7776864" cy="52724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347864" y="2924944"/>
            <a:ext cx="2520280" cy="158417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Thank you!</a:t>
            </a:r>
          </a:p>
          <a:p>
            <a:pPr algn="ctr"/>
            <a:endParaRPr lang="en-US" dirty="0" smtClean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Questions</a:t>
            </a:r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?</a:t>
            </a:r>
            <a:endParaRPr lang="en-US" dirty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28" y="836712"/>
            <a:ext cx="712879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8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72450" y="6408738"/>
            <a:ext cx="658813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7D844E-76EC-4B89-A6C0-6EC3F3BA845C}" type="slidenum">
              <a:rPr lang="en-AU" smtClean="0"/>
              <a:pPr>
                <a:defRPr/>
              </a:pPr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0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 smtClean="0"/>
              <a:t>QTM optimized </a:t>
            </a:r>
            <a:r>
              <a:rPr lang="en-US" dirty="0"/>
              <a:t>control</a:t>
            </a:r>
          </a:p>
        </p:txBody>
      </p:sp>
      <p:pic>
        <p:nvPicPr>
          <p:cNvPr id="5" name="canberra_sim_op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72450" y="6408738"/>
            <a:ext cx="658813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7D844E-76EC-4B89-A6C0-6EC3F3BA845C}" type="slidenum">
              <a:rPr lang="en-AU" smtClean="0"/>
              <a:pPr>
                <a:defRPr/>
              </a:pPr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828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uboptimal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Fixed Time Control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Adaptive Control: </a:t>
            </a:r>
            <a:r>
              <a:rPr lang="en-US" dirty="0" smtClean="0"/>
              <a:t>e.g. SCOOT and </a:t>
            </a:r>
            <a:r>
              <a:rPr lang="en-US" dirty="0" smtClean="0"/>
              <a:t>SCATS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scalable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no performance </a:t>
            </a:r>
            <a:r>
              <a:rPr lang="en-US" dirty="0" smtClean="0"/>
              <a:t>guarantee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Locally optimal</a:t>
            </a:r>
            <a:r>
              <a:rPr lang="en-US" dirty="0"/>
              <a:t>: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SURTRAC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Good</a:t>
            </a:r>
            <a:r>
              <a:rPr lang="en-US" dirty="0"/>
              <a:t>: decentralized control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myopic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Globally 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e.g. CTM, LTM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best solution possible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scalability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 smtClean="0"/>
              <a:t>Fixed Control with QTM flow</a:t>
            </a:r>
            <a:endParaRPr lang="en-US" dirty="0"/>
          </a:p>
        </p:txBody>
      </p:sp>
      <p:pic>
        <p:nvPicPr>
          <p:cNvPr id="4" name="canberra_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</p:spTree>
    <p:extLst>
      <p:ext uri="{BB962C8B-B14F-4D97-AF65-F5344CB8AC3E}">
        <p14:creationId xmlns:p14="http://schemas.microsoft.com/office/powerpoint/2010/main" val="201673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queue_volum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t="-4737" b="-4433"/>
          <a:stretch/>
        </p:blipFill>
        <p:spPr>
          <a:xfrm>
            <a:off x="643466" y="2589596"/>
            <a:ext cx="8043333" cy="1847516"/>
          </a:xfrm>
        </p:spPr>
      </p:pic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5576" y="2060848"/>
            <a:ext cx="777686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3608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9672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79712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11760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15816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779912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04048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44208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88424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59632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636912"/>
            <a:ext cx="0" cy="2232248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636912"/>
            <a:ext cx="0" cy="20882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388424" y="2636912"/>
            <a:ext cx="0" cy="194421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444208" y="2636912"/>
            <a:ext cx="0" cy="20162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4653136"/>
            <a:ext cx="144016" cy="16459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416" y="4581128"/>
            <a:ext cx="144016" cy="2263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416" y="22768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200" y="23488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1403648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115616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9712" y="18448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22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ight Triangle 144"/>
          <p:cNvSpPr/>
          <p:nvPr/>
        </p:nvSpPr>
        <p:spPr>
          <a:xfrm flipH="1">
            <a:off x="3779912" y="2924943"/>
            <a:ext cx="144016" cy="144015"/>
          </a:xfrm>
          <a:prstGeom prst="rtTriangle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923928" y="2924944"/>
            <a:ext cx="144016" cy="144016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9752" y="23488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7904" y="2348880"/>
            <a:ext cx="234026" cy="216024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577" y="3140968"/>
            <a:ext cx="402259" cy="35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43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Duration Control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88" b="-1442"/>
          <a:stretch/>
        </p:blipFill>
        <p:spPr>
          <a:xfrm>
            <a:off x="467544" y="1196753"/>
            <a:ext cx="8229600" cy="259228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05064"/>
            <a:ext cx="8228668" cy="2477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3568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Heat Map 3400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34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922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Heat Map 4300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43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339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present the Queue Transmission Model that:</a:t>
            </a:r>
          </a:p>
          <a:p>
            <a:r>
              <a:rPr lang="en-US" dirty="0"/>
              <a:t>Is globally optimal</a:t>
            </a:r>
          </a:p>
          <a:p>
            <a:pPr lvl="1"/>
            <a:r>
              <a:rPr lang="en-US" dirty="0"/>
              <a:t>We take advantage of the new developments in MILP solvers</a:t>
            </a:r>
          </a:p>
          <a:p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Grids and </a:t>
            </a:r>
            <a:r>
              <a:rPr lang="en-US" dirty="0" smtClean="0"/>
              <a:t>asymmetric intersections</a:t>
            </a:r>
            <a:endParaRPr lang="en-US" dirty="0"/>
          </a:p>
          <a:p>
            <a:r>
              <a:rPr lang="en-US" dirty="0"/>
              <a:t>Scales to many intersections</a:t>
            </a:r>
          </a:p>
          <a:p>
            <a:pPr lvl="1"/>
            <a:r>
              <a:rPr lang="en-US" dirty="0"/>
              <a:t>We use non-homogenous time steps to decrease the size of the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7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</a:t>
            </a:r>
            <a:r>
              <a:rPr lang="en-US" dirty="0" err="1"/>
              <a:t>vs</a:t>
            </a:r>
            <a:r>
              <a:rPr lang="en-US" dirty="0"/>
              <a:t> Non-Homogeneous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981075"/>
            <a:ext cx="8229600" cy="525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Time discretization:</a:t>
            </a:r>
          </a:p>
          <a:p>
            <a:pPr lvl="1"/>
            <a:r>
              <a:rPr lang="en-US" dirty="0" smtClean="0"/>
              <a:t>Homogenous: uniform </a:t>
            </a:r>
            <a:endParaRPr lang="en-US" dirty="0"/>
          </a:p>
          <a:p>
            <a:pPr lvl="1"/>
            <a:r>
              <a:rPr lang="en-US" dirty="0"/>
              <a:t>Non-</a:t>
            </a:r>
            <a:r>
              <a:rPr lang="en-US" dirty="0" smtClean="0"/>
              <a:t>homogenous: arbitrary</a:t>
            </a:r>
            <a:endParaRPr lang="en-US" dirty="0"/>
          </a:p>
          <a:p>
            <a:r>
              <a:rPr lang="en-US" dirty="0"/>
              <a:t>Advantages of non-homogeneous:</a:t>
            </a:r>
          </a:p>
          <a:p>
            <a:pPr lvl="1"/>
            <a:r>
              <a:rPr lang="en-US" dirty="0"/>
              <a:t>Increase spatial horizon</a:t>
            </a:r>
          </a:p>
          <a:p>
            <a:pPr lvl="1"/>
            <a:r>
              <a:rPr lang="en-US" dirty="0"/>
              <a:t>Offers </a:t>
            </a:r>
            <a:r>
              <a:rPr lang="en-US" dirty="0" smtClean="0"/>
              <a:t>fidelity </a:t>
            </a:r>
            <a:r>
              <a:rPr lang="en-US" dirty="0"/>
              <a:t>trade off</a:t>
            </a:r>
          </a:p>
        </p:txBody>
      </p:sp>
      <p:pic>
        <p:nvPicPr>
          <p:cNvPr id="4" name="Content Placeholder 3" descr="map_overla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-1067" r="39055" b="4303"/>
          <a:stretch/>
        </p:blipFill>
        <p:spPr>
          <a:xfrm>
            <a:off x="4597400" y="2993909"/>
            <a:ext cx="4343400" cy="3660891"/>
          </a:xfrm>
        </p:spPr>
      </p:pic>
      <p:sp>
        <p:nvSpPr>
          <p:cNvPr id="10" name="Oval 9"/>
          <p:cNvSpPr/>
          <p:nvPr/>
        </p:nvSpPr>
        <p:spPr>
          <a:xfrm>
            <a:off x="5076056" y="3212976"/>
            <a:ext cx="3433179" cy="3528392"/>
          </a:xfrm>
          <a:prstGeom prst="ellipse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54077" y="4221088"/>
            <a:ext cx="1718657" cy="173654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0152" y="3140968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410572" y="170080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78822" y="166690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889228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93284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0369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401396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892752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6925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854256" y="166905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410572" y="2166764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378822" y="2132856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4188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75791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6196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70080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89275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134176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854256" y="213501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 smtClean="0"/>
              <a:t>Example – Flow with fixed control</a:t>
            </a:r>
            <a:endParaRPr lang="en-US" dirty="0"/>
          </a:p>
        </p:txBody>
      </p:sp>
      <p:pic>
        <p:nvPicPr>
          <p:cNvPr id="4" name="Content Placeholder 3" descr="output4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174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utput4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 smtClean="0"/>
              <a:t>Example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smtClean="0"/>
              <a:t>Queuing Behavior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 rot="531601">
            <a:off x="5019118" y="2324915"/>
            <a:ext cx="936025" cy="4008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1518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Example</a:t>
            </a:r>
            <a:r>
              <a:rPr lang="en-US" dirty="0"/>
              <a:t> – </a:t>
            </a:r>
            <a:r>
              <a:rPr lang="en-US" dirty="0" smtClean="0"/>
              <a:t>Platoons</a:t>
            </a:r>
            <a:endParaRPr lang="en-US" dirty="0"/>
          </a:p>
        </p:txBody>
      </p:sp>
      <p:pic>
        <p:nvPicPr>
          <p:cNvPr id="4" name="Content Placeholder 3" descr="output4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3" name="Oval 2"/>
          <p:cNvSpPr/>
          <p:nvPr/>
        </p:nvSpPr>
        <p:spPr>
          <a:xfrm rot="6016426">
            <a:off x="5338023" y="656351"/>
            <a:ext cx="746145" cy="3937609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83028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4" name="Picture 3" descr="QTM_neto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70" y="1046664"/>
            <a:ext cx="5479830" cy="54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773"/>
      </p:ext>
    </p:extLst>
  </p:cSld>
  <p:clrMapOvr>
    <a:masterClrMapping/>
  </p:clrMapOvr>
</p:sld>
</file>

<file path=ppt/theme/theme1.xml><?xml version="1.0" encoding="utf-8"?>
<a:theme xmlns:a="http://schemas.openxmlformats.org/drawingml/2006/main" name="NICTA_cover_slide">
  <a:themeElements>
    <a:clrScheme name="NICTA_cover_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ICTA_cover_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ICTA_cover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14117</TotalTime>
  <Words>537</Words>
  <Application>Microsoft Macintosh PowerPoint</Application>
  <PresentationFormat>On-screen Show (4:3)</PresentationFormat>
  <Paragraphs>154</Paragraphs>
  <Slides>34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NICTA_cover_slide</vt:lpstr>
      <vt:lpstr>PowerPoint Presentation</vt:lpstr>
      <vt:lpstr>Motivation</vt:lpstr>
      <vt:lpstr>Control methods</vt:lpstr>
      <vt:lpstr>In this work</vt:lpstr>
      <vt:lpstr>Homogeneous vs Non-Homogeneous</vt:lpstr>
      <vt:lpstr>QTM Example – Flow with fixed control</vt:lpstr>
      <vt:lpstr>QTM Example – Queuing Behavior</vt:lpstr>
      <vt:lpstr>QTM Example – Platoons</vt:lpstr>
      <vt:lpstr>QTM – Variables and Parameters</vt:lpstr>
      <vt:lpstr>QTM – Variables and Parameters</vt:lpstr>
      <vt:lpstr>QTM – Variables and Parameters</vt:lpstr>
      <vt:lpstr>QTM – Variables and Parameters</vt:lpstr>
      <vt:lpstr>QTM - Dynamics </vt:lpstr>
      <vt:lpstr>QTM – Non-homogeneous time steps</vt:lpstr>
      <vt:lpstr>QTM – Non-homogeneous time steps</vt:lpstr>
      <vt:lpstr>QTM – Non-homogeneous time steps</vt:lpstr>
      <vt:lpstr>QTM – Non-homogeneous time steps</vt:lpstr>
      <vt:lpstr>Objective Function</vt:lpstr>
      <vt:lpstr>QTM Example: with optimized control</vt:lpstr>
      <vt:lpstr>Example: Delay Map, fixed vs optimized</vt:lpstr>
      <vt:lpstr>Experiments - Networks</vt:lpstr>
      <vt:lpstr>Experiments – Receding Horizon Control</vt:lpstr>
      <vt:lpstr>Results - Convergence</vt:lpstr>
      <vt:lpstr>Results - Quality</vt:lpstr>
      <vt:lpstr>Conclusion</vt:lpstr>
      <vt:lpstr>Future Work</vt:lpstr>
      <vt:lpstr>PowerPoint Presentation</vt:lpstr>
      <vt:lpstr>PowerPoint Presentation</vt:lpstr>
      <vt:lpstr>Example: QTM optimized control</vt:lpstr>
      <vt:lpstr>Example: Fixed Control with QTM flow</vt:lpstr>
      <vt:lpstr>Integration V(x,y)</vt:lpstr>
      <vt:lpstr>Phase Duration Control</vt:lpstr>
      <vt:lpstr>Delay Heat Map 3400 vph</vt:lpstr>
      <vt:lpstr>Delay Heat Map 4300 vph</vt:lpstr>
    </vt:vector>
  </TitlesOfParts>
  <Company>NICTA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NICTA</dc:creator>
  <cp:lastModifiedBy>Iain Guilliard</cp:lastModifiedBy>
  <cp:revision>172</cp:revision>
  <cp:lastPrinted>2015-01-23T02:53:09Z</cp:lastPrinted>
  <dcterms:created xsi:type="dcterms:W3CDTF">2010-05-24T01:36:49Z</dcterms:created>
  <dcterms:modified xsi:type="dcterms:W3CDTF">2016-01-14T13:09:31Z</dcterms:modified>
</cp:coreProperties>
</file>